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73" r:id="rId4"/>
    <p:sldId id="272" r:id="rId5"/>
    <p:sldId id="275" r:id="rId6"/>
    <p:sldId id="274" r:id="rId7"/>
    <p:sldId id="276" r:id="rId8"/>
    <p:sldId id="277" r:id="rId9"/>
    <p:sldId id="279" r:id="rId10"/>
    <p:sldId id="278" r:id="rId11"/>
  </p:sldIdLst>
  <p:sldSz cx="12192000" cy="6858000"/>
  <p:notesSz cx="6858000" cy="9144000"/>
  <p:defaultTextStyle>
    <a:defPPr rtl="0"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1CED58-4389-F63C-AF86-FBFBDD281373}" v="51" dt="2022-12-13T18:19:21.228"/>
    <p1510:client id="{7A6048A6-3B52-9EE2-668B-5CF6D46FA7BE}" v="128" dt="2022-12-13T19:27:11.918"/>
    <p1510:client id="{A09EB942-EF51-A749-E2FB-815575A6D093}" v="221" dt="2022-12-13T18:52:13.749"/>
    <p1510:client id="{DD72FD4D-03DC-1317-D45F-C2E114648FB8}" v="336" dt="2022-12-13T19:42:06.638"/>
  </p1510:revLst>
</p1510:revInfo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A98BE64C-D571-4779-AA07-E6AA8E289EA0}" type="datetime1">
              <a:rPr lang="et-EE" smtClean="0"/>
              <a:t>20.12.2022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57E03411-58E2-43FD-AE1D-AD77DFF8CB20}" type="slidenum">
              <a:rPr lang="et-EE" smtClean="0"/>
              <a:pPr algn="r" rtl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CE856C7D-948D-41B8-8268-B2B6743D7BAE}" type="datetime1">
              <a:rPr lang="et-EE" smtClean="0"/>
              <a:pPr/>
              <a:t>20.12.2022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t-EE"/>
              <a:t>Klõpsake juhtslaidi tekstilaadide redigeerimiseks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C8DC57A8-AE18-4654-B6AF-04B3577165BE}" type="slidenum">
              <a:rPr lang="et-EE" smtClean="0"/>
              <a:pPr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Alapealkiri 2"/>
          <p:cNvSpPr>
            <a:spLocks noGrp="1"/>
          </p:cNvSpPr>
          <p:nvPr>
            <p:ph type="subTitle" idx="1" hasCustomPrompt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r>
              <a:rPr lang="et-EE"/>
              <a:t>Klõpsake laadi muutmiseks</a:t>
            </a:r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98BADB1-75A3-470C-B666-1FA5208AF22F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üksu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6564F95-9A3D-4F36-9540-77FAC76E2207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334386F-C15D-42F1-98CB-02153F5E2E22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EAACBE0-2C36-4F41-A0A8-4B96B8B7CC94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03E9208-9941-43CD-8DAA-0C8F925B30A9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ks pildiallkirjaga pil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grpSp>
        <p:nvGrpSpPr>
          <p:cNvPr id="9" name="Jaotis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3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4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5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6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7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8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9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0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1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36" name="Pildi kohatäide 33" descr="Tühi kohatäide pildi lisamiseks. Klõpsake kohatäidet ja valige pilt, mida soovite lisada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39" name="Teksti kohatäide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grpSp>
        <p:nvGrpSpPr>
          <p:cNvPr id="22" name="Jaotis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4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5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6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7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8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29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30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31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32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33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34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37" name="Pildi kohatäide 33" descr="Tühi kohatäide pildi lisamiseks. Klõpsake kohatäidet ja valige pilt, mida soovite lisada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40" name="Teksti kohatäide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8" name="Slaidinumbri kohatäide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pPr rtl="0"/>
              <a:t>‹#›</a:t>
            </a:fld>
            <a:endParaRPr lang="et-EE"/>
          </a:p>
        </p:txBody>
      </p:sp>
      <p:sp>
        <p:nvSpPr>
          <p:cNvPr id="7" name="Jaluse kohatäid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6" name="Kuupäeva kohatäid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48B9626-36F5-47EC-9749-EBF159C4431C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 pildiallkirjaga pil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grpSp>
        <p:nvGrpSpPr>
          <p:cNvPr id="52" name="Jaotis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4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5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6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7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8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59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60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61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62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63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64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79" name="Pildi kohatäide 33" descr="Tühi kohatäide pildi lisamiseks. Klõpsake kohatäidet ja valige pilt, mida soovite lisada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81" name="Teksti kohatäide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grpSp>
        <p:nvGrpSpPr>
          <p:cNvPr id="84" name="Jaotis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6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7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8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9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0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1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2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3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4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5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6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78" name="Pildi kohatäide 33" descr="Tühi kohatäide pildi lisamiseks. Klõpsake kohatäidet ja valige pilt, mida soovite lisada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82" name="Teksti kohatäide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grpSp>
        <p:nvGrpSpPr>
          <p:cNvPr id="97" name="Jaotis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9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0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1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2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3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4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5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6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7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8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9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80" name="Pildi kohatäide 33" descr="Tühi kohatäide pildi lisamiseks. Klõpsake kohatäidet ja valige pilt, mida soovite lisada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83" name="Teksti kohatäide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8" name="Slaidinumbri kohatäide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pPr rtl="0"/>
              <a:t>‹#›</a:t>
            </a:fld>
            <a:endParaRPr lang="et-EE"/>
          </a:p>
        </p:txBody>
      </p:sp>
      <p:sp>
        <p:nvSpPr>
          <p:cNvPr id="7" name="Jaluse kohatäid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6" name="Kuupäeva kohatäid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1AEACFD-071F-4E04-A6AD-A6A521B58022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 pildiallkirjaga pil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grpSp>
        <p:nvGrpSpPr>
          <p:cNvPr id="84" name="Jaotis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6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7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8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89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0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1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2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3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4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5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96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97" name="Pildi kohatäide 33" descr="Tühi kohatäide pildi lisamiseks. Klõpsake kohatäidet ja valige pilt, mida soovite lisada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grpSp>
        <p:nvGrpSpPr>
          <p:cNvPr id="98" name="Jaotis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0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1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2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3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4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5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6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7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8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9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0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111" name="Pildi kohatäide 33" descr="Tühi kohatäide pildi lisamiseks. Klõpsake kohatäidet ja valige pilt, mida soovite lisada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grpSp>
        <p:nvGrpSpPr>
          <p:cNvPr id="112" name="Jaotis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Vabakuju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4" name="Vabakuju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5" name="Vabakuju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6" name="Vabakuju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7" name="Vabakuju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8" name="Vabakuju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19" name="Vabakuju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0" name="Vabakuju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1" name="Vabakuju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2" name="Vabakuju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3" name="Vabakuju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24" name="Vabakuju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125" name="Pildi kohatäide 33" descr="Tühi kohatäide pildi lisamiseks. Klõpsake kohatäidet ja valige pilt, mida soovite lisada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126" name="Teksti kohatäide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8" name="Slaidinumbri kohatäide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pPr rtl="0"/>
              <a:t>‹#›</a:t>
            </a:fld>
            <a:endParaRPr lang="et-EE"/>
          </a:p>
        </p:txBody>
      </p:sp>
      <p:sp>
        <p:nvSpPr>
          <p:cNvPr id="7" name="Jaluse kohatäid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6" name="Kuupäeva kohatäid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2D085BF-E63F-4BD8-829D-2146966FADD4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 lang="et-EE" smtClean="0"/>
              <a:pPr rtl="0"/>
              <a:t>‹#›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>
            <a:lvl1pPr>
              <a:defRPr/>
            </a:lvl1pPr>
          </a:lstStyle>
          <a:p>
            <a:fld id="{FE32610A-FD67-427F-9FF1-D87C5A31D6F5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grpSp>
        <p:nvGrpSpPr>
          <p:cNvPr id="8" name="Jaotis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Vabakuju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0" name="Vabakuju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grpSp>
          <p:nvGrpSpPr>
            <p:cNvPr id="11" name="Jaotis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Vabakuju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et-EE"/>
              </a:p>
            </p:txBody>
          </p:sp>
          <p:sp>
            <p:nvSpPr>
              <p:cNvPr id="21" name="Vabakuju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et-EE"/>
              </a:p>
            </p:txBody>
          </p:sp>
        </p:grpSp>
        <p:sp>
          <p:nvSpPr>
            <p:cNvPr id="12" name="Vabakuju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3" name="Vabakuju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4" name="Vabakuju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5" name="Vabakuju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6" name="Vabakuju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7" name="Vabakuju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8" name="Vabakuju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  <p:sp>
          <p:nvSpPr>
            <p:cNvPr id="19" name="Vabakuju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t-EE"/>
            </a:p>
          </p:txBody>
        </p:sp>
      </p:grpSp>
      <p:sp>
        <p:nvSpPr>
          <p:cNvPr id="3" name="Pildi kohatäide 2" descr="Tühi kohatäide pildi lisamiseks. Klõpsake kohatäidet ja valige pilt, mida soovite lisada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et-EE"/>
              <a:t>Pildi lisamiseks klõpsake ikooni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t-EE"/>
              <a:t>Redigeerige juhteksemplari tekstilaade</a:t>
            </a:r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F7E5AE8-E2A7-4A3E-B7EC-B1216F1C8B5B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ealkiri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10F07C4-271E-4ADB-8528-5608567021E8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ne pealkiri ja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ne pealkiri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et-EE"/>
              <a:t>Klõpsake juhteksemplari pealkirja laadi redigeerimiseks</a:t>
            </a:r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t-EE"/>
              <a:t>Redigeerige juhteksemplari tekstilaade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t-EE" smtClean="0"/>
              <a:t>‹#›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E629E98-C7D1-435A-B614-037CD89D2C88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t-EE"/>
              <a:t>Muutke pealkirja laadi</a:t>
            </a:r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t-EE"/>
              <a:t>Juhtslaidi tekstilaadide redigeerimine</a:t>
            </a:r>
          </a:p>
          <a:p>
            <a:pPr lvl="1" rtl="0"/>
            <a:r>
              <a:rPr lang="et-EE"/>
              <a:t>Teine tase</a:t>
            </a:r>
          </a:p>
          <a:p>
            <a:pPr lvl="2" rtl="0"/>
            <a:r>
              <a:rPr lang="et-EE"/>
              <a:t>Kolmas tase</a:t>
            </a:r>
          </a:p>
          <a:p>
            <a:pPr lvl="3" rtl="0"/>
            <a:r>
              <a:rPr lang="et-EE"/>
              <a:t>Neljas tase</a:t>
            </a:r>
          </a:p>
          <a:p>
            <a:pPr lvl="4" rtl="0"/>
            <a:r>
              <a:rPr lang="et-EE"/>
              <a:t>Viies tase</a:t>
            </a: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t-EE" smtClean="0"/>
              <a:pPr rtl="0"/>
              <a:t>‹#›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fld id="{DD78E6B3-FC89-43FA-9B0C-5F4E54AEA851}" type="datetime1">
              <a:rPr lang="et-EE" smtClean="0"/>
              <a:pPr/>
              <a:t>20.12.2022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rtuloodusmaja.ee/wp-content/uploads/2020/04/Ressursikulu-anal%C3%BC%C3%BCs_RK.pdf" TargetMode="External"/><Relationship Id="rId2" Type="http://schemas.openxmlformats.org/officeDocument/2006/relationships/hyperlink" Target="https://www.tartuloodusmaja.ee/wp-content/uploads/2019/10/FF_soovitatud_ylevaatuse_vorm_print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t-EE"/>
              <a:t>Roheline Kool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isu kohatäide 13"/>
          <p:cNvSpPr>
            <a:spLocks noGrp="1"/>
          </p:cNvSpPr>
          <p:nvPr>
            <p:ph idx="1"/>
          </p:nvPr>
        </p:nvSpPr>
        <p:spPr>
          <a:xfrm>
            <a:off x="725864" y="716436"/>
            <a:ext cx="10944520" cy="5194169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t-EE" sz="4400"/>
              <a:t>MIS?</a:t>
            </a:r>
          </a:p>
          <a:p>
            <a:pPr marL="347345" indent="-347345"/>
            <a:r>
              <a:rPr lang="et-EE" sz="4400"/>
              <a:t>Rohelise kooli programmi näol on tegemist tuntuima </a:t>
            </a:r>
            <a:r>
              <a:rPr lang="et-EE" sz="4400" b="1"/>
              <a:t>ülemaailmse keskkonnaharidusprogrammiga</a:t>
            </a:r>
            <a:r>
              <a:rPr lang="et-EE" sz="4400"/>
              <a:t> õppeasutustele.</a:t>
            </a:r>
          </a:p>
          <a:p>
            <a:pPr marL="347345" indent="-347345"/>
            <a:r>
              <a:rPr lang="et-EE" sz="4400"/>
              <a:t>Eestis koordineerib programmi tegevusi </a:t>
            </a:r>
            <a:r>
              <a:rPr lang="et-EE" sz="4400" b="1"/>
              <a:t>Tartu loodusmaja.</a:t>
            </a:r>
            <a:br>
              <a:rPr lang="et-EE" sz="4400" b="1"/>
            </a:br>
            <a:endParaRPr lang="et-EE" sz="4400"/>
          </a:p>
          <a:p>
            <a:pPr marL="0" indent="0">
              <a:buNone/>
            </a:pPr>
            <a:r>
              <a:rPr lang="et-EE" sz="4400"/>
              <a:t>MIKS?</a:t>
            </a:r>
          </a:p>
          <a:p>
            <a:pPr marL="347345" indent="-347345"/>
            <a:r>
              <a:rPr lang="et-EE" sz="4400" b="1"/>
              <a:t>Programmi eesmärgiks</a:t>
            </a:r>
            <a:r>
              <a:rPr lang="et-EE" sz="4400"/>
              <a:t> on aidata lastel ja noortel kujuneda jätkusuutlikult mõtlevateks keskkonnateadlikeks inimesteks. </a:t>
            </a:r>
          </a:p>
          <a:p>
            <a:pPr marL="347345" indent="-347345"/>
            <a:r>
              <a:rPr lang="et-EE" sz="4400"/>
              <a:t>Programm toob keskkonnahoidliku mõtteviisi kooli tegemistesse ning seda süsteemselt ja terviklikult. </a:t>
            </a:r>
          </a:p>
          <a:p>
            <a:pPr marL="347345" indent="-347345"/>
            <a:r>
              <a:rPr lang="et-EE" sz="4400"/>
              <a:t>Rohelise kooli võrgustiku seminarid pakuvad nii toetust kui inspiratsiooni</a:t>
            </a:r>
          </a:p>
          <a:p>
            <a:pPr marL="347345" indent="-347345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lt 7">
            <a:extLst>
              <a:ext uri="{FF2B5EF4-FFF2-40B4-BE49-F238E27FC236}">
                <a16:creationId xmlns:a16="http://schemas.microsoft.com/office/drawing/2014/main" id="{B1362E9C-EEBE-9891-5559-F905A415E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135" y="145258"/>
            <a:ext cx="11724556" cy="6574628"/>
          </a:xfrm>
        </p:spPr>
      </p:pic>
    </p:spTree>
    <p:extLst>
      <p:ext uri="{BB962C8B-B14F-4D97-AF65-F5344CB8AC3E}">
        <p14:creationId xmlns:p14="http://schemas.microsoft.com/office/powerpoint/2010/main" val="107253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EBE262A-E570-36A0-C8B8-E00C1EF4F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/>
              <a:t>KESKKONNATÖÖRÜHM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8981BC8E-70B9-526E-828C-A498DDE81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08" y="1026320"/>
            <a:ext cx="10844212" cy="4943474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347345" indent="-347345"/>
            <a:r>
              <a:rPr lang="et-EE">
                <a:ea typeface="+mn-lt"/>
                <a:cs typeface="+mn-lt"/>
              </a:rPr>
              <a:t>Rohelise kooli programmi eestvedaja oma õppeasutuses, kelle juhtimisel astutakse igal aastal 7 sammu, sh viiakse läbi keskkonnaülevaatus, koostatakse tegevuskava jne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TÖÖRÜHMA LIIKMED: koolides min 50% õpilased (eri vanuses, valitud vs vabatahtlik, õpilasomavalitsuste liikmed), lisaks õpetajad, haldusjuht, juhtkonna liikmed, lastevanemad, kogukonna esindajad jne. Piirarvu töörühma liikmete osas paika pandud ei ole.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KOOSOLEKUD: regulaarsed õpilaste juhitud, protokollitud koosolekud; protokollid avalikud; soovituslikult 6-8 koosolekut õa. Lisaks muidugi teised koostöövormid.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ÜLESANDED: töörühma liikmetel konkreetsed ülesanded, vastutus. Jagada ära nt teemad (nii õpilaste kui õpetajate vahel)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6042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EBE262A-E570-36A0-C8B8-E00C1EF4F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/>
              <a:t>KESKKONNATÖÖRÜHM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8981BC8E-70B9-526E-828C-A498DDE81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08" y="1026320"/>
            <a:ext cx="10844212" cy="49434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t-EE">
                <a:ea typeface="+mn-lt"/>
                <a:cs typeface="+mn-lt"/>
              </a:rPr>
              <a:t>INFO LEVITAMINE: õpilastest töörühma liikmed teavitavad tegevustest teisi õpilasi ja toovad ideid, märkamisi töörühma; sama täiskasvanud liikmetega. </a:t>
            </a:r>
            <a:br>
              <a:rPr lang="et-EE">
                <a:ea typeface="+mn-lt"/>
                <a:cs typeface="+mn-lt"/>
              </a:rPr>
            </a:br>
            <a:r>
              <a:rPr lang="et-EE">
                <a:ea typeface="+mn-lt"/>
                <a:cs typeface="+mn-lt"/>
              </a:rPr>
              <a:t>Töörühma tegevusi ja aruandeid tutvustatakse õppenõukogus ja vanemate koosolekutel</a:t>
            </a:r>
            <a:endParaRPr lang="et-EE"/>
          </a:p>
          <a:p>
            <a:pPr marL="347345" indent="-347345"/>
            <a:r>
              <a:rPr lang="et-EE">
                <a:ea typeface="+mn-lt"/>
                <a:cs typeface="+mn-lt"/>
              </a:rPr>
              <a:t>KASU ÕPILASTELE? arenevad juhtimisoskus, kuulamisoskus, teistega arvestamine ja koostöö, eriarvamuste austamine ja läbirääkimisoskused, praktilised oskused –protokolli koostamine vms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3340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72886AE2-F63D-D77D-A5D9-88D7926BB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>
                <a:ea typeface="+mj-lt"/>
                <a:cs typeface="+mj-lt"/>
              </a:rPr>
              <a:t>KESKKONNAÜLEVAATUS</a:t>
            </a:r>
            <a:endParaRPr lang="et-EE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0A99FADE-EBB1-80C2-FDBA-C559FC690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71" y="990601"/>
            <a:ext cx="11272836" cy="499109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347345" indent="-347345"/>
            <a:r>
              <a:rPr lang="et-EE">
                <a:ea typeface="+mn-lt"/>
                <a:cs typeface="+mn-lt"/>
              </a:rPr>
              <a:t>Hetkeolukorra kaardistus – 12 valdkonda, </a:t>
            </a:r>
            <a:br>
              <a:rPr lang="et-EE">
                <a:ea typeface="+mn-lt"/>
                <a:cs typeface="+mn-lt"/>
              </a:rPr>
            </a:br>
            <a:r>
              <a:rPr lang="et-EE">
                <a:ea typeface="+mn-lt"/>
                <a:cs typeface="+mn-lt"/>
              </a:rPr>
              <a:t>lisaks on kasulikud teavitamise ja kaasamisega</a:t>
            </a:r>
            <a:br>
              <a:rPr lang="et-EE">
                <a:ea typeface="+mn-lt"/>
                <a:cs typeface="+mn-lt"/>
              </a:rPr>
            </a:br>
            <a:r>
              <a:rPr lang="et-EE">
                <a:ea typeface="+mn-lt"/>
                <a:cs typeface="+mn-lt"/>
              </a:rPr>
              <a:t>seotud küsimused.</a:t>
            </a:r>
            <a:endParaRPr lang="et-EE"/>
          </a:p>
          <a:p>
            <a:pPr marL="347345" indent="-347345"/>
            <a:r>
              <a:rPr lang="et-EE"/>
              <a:t>Olukorra kaardistus kindla struktuuriga, </a:t>
            </a:r>
            <a:br>
              <a:rPr lang="et-EE"/>
            </a:br>
            <a:r>
              <a:rPr lang="et-EE"/>
              <a:t>näidisküsimustike kohandamisel oluline </a:t>
            </a:r>
            <a:br>
              <a:rPr lang="et-EE"/>
            </a:br>
            <a:r>
              <a:rPr lang="et-EE"/>
              <a:t>arvestada oma asutusega.</a:t>
            </a:r>
          </a:p>
          <a:p>
            <a:pPr marL="347345" indent="-347345"/>
            <a:r>
              <a:rPr lang="et-EE"/>
              <a:t>MITU TEEMAT? Kõik 12 teemat, kuid võib </a:t>
            </a:r>
            <a:br>
              <a:rPr lang="et-EE"/>
            </a:br>
            <a:r>
              <a:rPr lang="et-EE"/>
              <a:t>koondada (</a:t>
            </a:r>
            <a:r>
              <a:rPr lang="et-EE">
                <a:ea typeface="+mn-lt"/>
                <a:cs typeface="+mn-lt"/>
              </a:rPr>
              <a:t>näiteks võib liita elurikkuse ja looduse </a:t>
            </a:r>
            <a:br>
              <a:rPr lang="et-EE">
                <a:ea typeface="+mn-lt"/>
                <a:cs typeface="+mn-lt"/>
              </a:rPr>
            </a:br>
            <a:r>
              <a:rPr lang="et-EE">
                <a:ea typeface="+mn-lt"/>
                <a:cs typeface="+mn-lt"/>
              </a:rPr>
              <a:t>õppeasutuse </a:t>
            </a:r>
            <a:r>
              <a:rPr lang="et-EE" err="1">
                <a:ea typeface="+mn-lt"/>
                <a:cs typeface="+mn-lt"/>
              </a:rPr>
              <a:t>õueala</a:t>
            </a:r>
            <a:r>
              <a:rPr lang="et-EE">
                <a:ea typeface="+mn-lt"/>
                <a:cs typeface="+mn-lt"/>
              </a:rPr>
              <a:t> teemaga, samuti võib kokku panna prügi ja jäätmed jne</a:t>
            </a:r>
            <a:r>
              <a:rPr lang="et-EE"/>
              <a:t>). </a:t>
            </a:r>
          </a:p>
          <a:p>
            <a:pPr marL="347345" indent="-347345"/>
            <a:r>
              <a:rPr lang="et-EE"/>
              <a:t>KUIDAS TÄPSELT? Läbiviimine on töörühma valik.</a:t>
            </a:r>
            <a:br>
              <a:rPr lang="et-EE"/>
            </a:br>
            <a:r>
              <a:rPr lang="et-EE"/>
              <a:t>Osa vastused saab anda keskkonnatöörühm ise, sh osa andmeid saadakse</a:t>
            </a:r>
            <a:br>
              <a:rPr lang="et-EE"/>
            </a:br>
            <a:r>
              <a:rPr lang="et-EE"/>
              <a:t>dokumentidest, levinud on e-küsitluste (Google </a:t>
            </a:r>
            <a:r>
              <a:rPr lang="et-EE" err="1"/>
              <a:t>forms</a:t>
            </a:r>
            <a:r>
              <a:rPr lang="et-EE"/>
              <a:t>) kasutamine õpilastelt, õpetajatelt jt töötajatelt tagasiside saamiseks.</a:t>
            </a:r>
          </a:p>
          <a:p>
            <a:pPr marL="347345" indent="-347345"/>
            <a:endParaRPr lang="et-EE"/>
          </a:p>
          <a:p>
            <a:pPr marL="347345" indent="-347345"/>
            <a:endParaRPr lang="et-EE">
              <a:ea typeface="+mn-lt"/>
              <a:cs typeface="+mn-lt"/>
            </a:endParaRPr>
          </a:p>
        </p:txBody>
      </p:sp>
      <p:pic>
        <p:nvPicPr>
          <p:cNvPr id="5" name="Pilt 5">
            <a:extLst>
              <a:ext uri="{FF2B5EF4-FFF2-40B4-BE49-F238E27FC236}">
                <a16:creationId xmlns:a16="http://schemas.microsoft.com/office/drawing/2014/main" id="{A24A39AC-8F54-3452-1EB2-9F49320EA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462" y="119077"/>
            <a:ext cx="4171951" cy="336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8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72886AE2-F63D-D77D-A5D9-88D7926BB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>
                <a:ea typeface="+mj-lt"/>
                <a:cs typeface="+mj-lt"/>
              </a:rPr>
              <a:t>KESKKONNAÜLEVAATUS</a:t>
            </a:r>
            <a:endParaRPr lang="et-EE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0A99FADE-EBB1-80C2-FDBA-C559FC690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71" y="990601"/>
            <a:ext cx="11272836" cy="49910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t-EE">
                <a:ea typeface="+mn-lt"/>
                <a:cs typeface="+mn-lt"/>
              </a:rPr>
              <a:t>KELLELT</a:t>
            </a:r>
            <a:r>
              <a:rPr lang="et-EE"/>
              <a:t> KÜSIDA?</a:t>
            </a:r>
            <a:br>
              <a:rPr lang="et-EE"/>
            </a:br>
            <a:r>
              <a:rPr lang="et-EE"/>
              <a:t>- õpilased / lapsed (kas tahate küsida ka vastaja vanust)</a:t>
            </a:r>
            <a:br>
              <a:rPr lang="et-EE"/>
            </a:br>
            <a:r>
              <a:rPr lang="et-EE"/>
              <a:t>- õpetajad jt töötajad</a:t>
            </a:r>
            <a:br>
              <a:rPr lang="et-EE"/>
            </a:br>
            <a:r>
              <a:rPr lang="et-EE"/>
              <a:t>- </a:t>
            </a:r>
            <a:r>
              <a:rPr lang="et-EE">
                <a:ea typeface="+mn-lt"/>
                <a:cs typeface="+mn-lt"/>
              </a:rPr>
              <a:t>lastevanemad (pigem II või III aastal</a:t>
            </a:r>
            <a:r>
              <a:rPr lang="et-EE"/>
              <a:t>, </a:t>
            </a:r>
            <a:r>
              <a:rPr lang="et-EE">
                <a:ea typeface="+mn-lt"/>
                <a:cs typeface="+mn-lt"/>
              </a:rPr>
              <a:t>soovituslik </a:t>
            </a:r>
            <a:r>
              <a:rPr lang="et-EE"/>
              <a:t>ühildada rahuloluküsitlustega)</a:t>
            </a:r>
          </a:p>
          <a:p>
            <a:pPr marL="347345" indent="-347345"/>
            <a:r>
              <a:rPr lang="et-EE"/>
              <a:t>MIDA KÜSIDA? võtta aluseks </a:t>
            </a:r>
            <a:r>
              <a:rPr lang="et-EE">
                <a:hlinkClick r:id="rId2"/>
              </a:rPr>
              <a:t>raamküsimustikud</a:t>
            </a:r>
            <a:r>
              <a:rPr lang="et-EE"/>
              <a:t> </a:t>
            </a:r>
            <a:r>
              <a:rPr lang="et-EE">
                <a:ea typeface="+mn-lt"/>
                <a:cs typeface="+mn-lt"/>
              </a:rPr>
              <a:t>ja valida asjakohased, kohandada ja täiendada</a:t>
            </a:r>
            <a:r>
              <a:rPr lang="et-EE"/>
              <a:t>. Osa küsimusi esitatakse õpilastele, osa töötajatele. Lastevanemate puhul rõhk teavitamisel, kaasamisel ja ka tagasiside saamisel.</a:t>
            </a:r>
          </a:p>
          <a:p>
            <a:pPr marL="347345" indent="-347345"/>
            <a:r>
              <a:rPr lang="et-EE"/>
              <a:t>Keskkonnaülevaatuse kohustuslik täiendus on õppeasutuse </a:t>
            </a:r>
            <a:r>
              <a:rPr lang="et-EE">
                <a:hlinkClick r:id="rId3"/>
              </a:rPr>
              <a:t>ressursikulude jooksev jälgimine</a:t>
            </a:r>
            <a:r>
              <a:rPr lang="et-EE"/>
              <a:t> ning analüüs (soovitus jälgida energia- (elekter ja soojus) ja veekasutust, samuti jäätmeteket)</a:t>
            </a:r>
          </a:p>
          <a:p>
            <a:pPr marL="347345" indent="-347345"/>
            <a:endParaRPr lang="et-EE">
              <a:ea typeface="+mn-lt"/>
              <a:cs typeface="+mn-lt"/>
            </a:endParaRPr>
          </a:p>
          <a:p>
            <a:pPr marL="347345" indent="-347345"/>
            <a:endParaRPr lang="et-EE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286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72886AE2-F63D-D77D-A5D9-88D7926BB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>
                <a:ea typeface="+mj-lt"/>
                <a:cs typeface="+mj-lt"/>
              </a:rPr>
              <a:t>KESKKONNAÜLEVAATUS</a:t>
            </a:r>
            <a:endParaRPr lang="et-EE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0A99FADE-EBB1-80C2-FDBA-C559FC690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71" y="990601"/>
            <a:ext cx="11272836" cy="49910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t-EE"/>
              <a:t>TULEMUS? vormistada selliselt, et õppeasutuse perel on seda hea lugeda, tutvustada koosolekutel, sisend tegevuskavasse ning hilisemalt võrdluse allikaks. Oluline sisuline analüüs - milliseid ettepanekuid, märkamisi tehti, millised on nõrkused, millised tugevused, millele keskenduda tegevuskavas.</a:t>
            </a:r>
          </a:p>
          <a:p>
            <a:pPr marL="347345" indent="-347345"/>
            <a:r>
              <a:rPr lang="et-EE"/>
              <a:t>KUS KAJASTADA? Õpetajate koosolekud, infotunnid; õpilasesinduse koosolekud</a:t>
            </a:r>
            <a:br>
              <a:rPr lang="et-EE"/>
            </a:br>
            <a:r>
              <a:rPr lang="et-EE"/>
              <a:t>- infotahvlid/ -ekraanid koolides</a:t>
            </a:r>
            <a:br>
              <a:rPr lang="et-EE"/>
            </a:br>
            <a:r>
              <a:rPr lang="et-EE"/>
              <a:t>- kodulehele/blogisse küsimused ja kirjeldus</a:t>
            </a:r>
            <a:br>
              <a:rPr lang="et-EE"/>
            </a:br>
            <a:r>
              <a:rPr lang="et-EE"/>
              <a:t>- klassijuhatajatunnid</a:t>
            </a:r>
            <a:br>
              <a:rPr lang="et-EE"/>
            </a:br>
            <a:r>
              <a:rPr lang="et-EE"/>
              <a:t>- lastevanemate koosolekud ja infokirjad lapsevanematele</a:t>
            </a:r>
          </a:p>
          <a:p>
            <a:pPr marL="347345" indent="-347345"/>
            <a:endParaRPr lang="et-EE">
              <a:ea typeface="+mn-lt"/>
              <a:cs typeface="+mn-lt"/>
            </a:endParaRPr>
          </a:p>
          <a:p>
            <a:pPr marL="347345" indent="-347345"/>
            <a:endParaRPr lang="et-EE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33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72886AE2-F63D-D77D-A5D9-88D7926BB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00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>
                <a:ea typeface="+mj-lt"/>
                <a:cs typeface="+mj-lt"/>
              </a:rPr>
              <a:t>Kuidas saad Sina kaasa lüüa?</a:t>
            </a:r>
            <a:endParaRPr lang="et-EE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0A99FADE-EBB1-80C2-FDBA-C559FC690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71" y="990601"/>
            <a:ext cx="11272836" cy="49910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t-EE">
                <a:ea typeface="+mn-lt"/>
                <a:cs typeface="+mn-lt"/>
              </a:rPr>
              <a:t>Keskkonnaülevaatuse dokumendi ettevalmistamisel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Tegevuskava koostamisel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Kooliperele (õpilased, õpetajad/koolitöötajad ja lapsevanemad) sõnumi edastamisel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Erinevate kampaaniate läbiviimisel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Külalisesinejana (lapsevanem)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"Käed külge" tegemistes (istutuskastide ehitamine, talgud, rohelise kooliõue kujundamine jms)</a:t>
            </a:r>
          </a:p>
          <a:p>
            <a:pPr marL="347345" indent="-347345"/>
            <a:r>
              <a:rPr lang="et-EE">
                <a:ea typeface="+mn-lt"/>
                <a:cs typeface="+mn-lt"/>
              </a:rPr>
              <a:t>Midagi muud?</a:t>
            </a:r>
          </a:p>
          <a:p>
            <a:pPr marL="347345" indent="-347345"/>
            <a:endParaRPr lang="et-EE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47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lt 6" descr="Pilt, millel on kujutatud tekst, puu, väljas, isik&#10;&#10;Kirjeldus on genereeritud automaatselt">
            <a:extLst>
              <a:ext uri="{FF2B5EF4-FFF2-40B4-BE49-F238E27FC236}">
                <a16:creationId xmlns:a16="http://schemas.microsoft.com/office/drawing/2014/main" id="{B8BE4DFE-4E07-159C-6E58-FFBDF9F7DB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4422" y="550070"/>
            <a:ext cx="9825733" cy="5431630"/>
          </a:xfrm>
        </p:spPr>
      </p:pic>
    </p:spTree>
    <p:extLst>
      <p:ext uri="{BB962C8B-B14F-4D97-AF65-F5344CB8AC3E}">
        <p14:creationId xmlns:p14="http://schemas.microsoft.com/office/powerpoint/2010/main" val="152732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Joonistus loodusest 16×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2633_TF03431377" id="{ABDF309A-E969-4987-AD3E-2141A435179A}" vid="{C5529465-2553-4A0A-B76C-4676629E3478}"/>
    </a:ext>
  </a:extLst>
</a:theme>
</file>

<file path=ppt/theme/theme2.xml><?xml version="1.0" encoding="utf-8"?>
<a:theme xmlns:a="http://schemas.openxmlformats.org/drawingml/2006/main" name="Office’i kujundus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’i kujundus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Vikerkaarega esitlus</Template>
  <Application>Microsoft Office PowerPoint</Application>
  <PresentationFormat>Laiekraan</PresentationFormat>
  <Slides>10</Slides>
  <Notes>0</Notes>
  <HiddenSlides>0</HiddenSlide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10</vt:i4>
      </vt:variant>
    </vt:vector>
  </HeadingPairs>
  <TitlesOfParts>
    <vt:vector size="11" baseType="lpstr">
      <vt:lpstr>Joonistus loodusest 16×9</vt:lpstr>
      <vt:lpstr>Roheline Kool</vt:lpstr>
      <vt:lpstr>PowerPointi esitlus</vt:lpstr>
      <vt:lpstr>PowerPointi esitlus</vt:lpstr>
      <vt:lpstr>KESKKONNATÖÖRÜHM</vt:lpstr>
      <vt:lpstr>KESKKONNATÖÖRÜHM</vt:lpstr>
      <vt:lpstr>KESKKONNAÜLEVAATUS</vt:lpstr>
      <vt:lpstr>KESKKONNAÜLEVAATUS</vt:lpstr>
      <vt:lpstr>KESKKONNAÜLEVAATUS</vt:lpstr>
      <vt:lpstr>Kuidas saad Sina kaasa lüüa?</vt:lpstr>
      <vt:lpstr>PowerPointi esitlus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Roheline Kool</dc:title>
  <dc:creator>Kreete Tammaru</dc:creator>
  <cp:revision>2</cp:revision>
  <dcterms:created xsi:type="dcterms:W3CDTF">2022-10-12T10:51:20Z</dcterms:created>
  <dcterms:modified xsi:type="dcterms:W3CDTF">2022-12-20T13:30:50Z</dcterms:modified>
</cp:coreProperties>
</file>